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Roboto"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59B0D40-319F-4902-8807-7051C7298087}">
  <a:tblStyle styleId="{659B0D40-319F-4902-8807-7051C729808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3" d="100"/>
          <a:sy n="123" d="100"/>
        </p:scale>
        <p:origin x="298" y="9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f6f4f72d0_0_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f6f4f72d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6f6f4f72d0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6f6f4f72d0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6f6f4f72d0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6f6f4f72d0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6ad1364834_0_2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6ad1364834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6f6f4f72d0_3_2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6f6f4f72d0_3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5ca590b58_0_1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5ca590b5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c6f73a04f_0_4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73a04f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6ad1364834_0_3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6ad1364834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73a04f_0_1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63db82beb4_0_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63db82beb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63db82beb4_0_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63db82beb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63db82beb4_0_1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63db82beb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6ad1364834_0_1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6ad136483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63db82beb4_0_1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63db82beb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Forest Fire Detection Using Image Processing</a:t>
            </a:r>
            <a:endParaRPr/>
          </a:p>
        </p:txBody>
      </p:sp>
      <p:sp>
        <p:nvSpPr>
          <p:cNvPr id="68" name="Google Shape;68;p13"/>
          <p:cNvSpPr txBox="1">
            <a:spLocks noGrp="1"/>
          </p:cNvSpPr>
          <p:nvPr>
            <p:ph type="subTitle" idx="1"/>
          </p:nvPr>
        </p:nvSpPr>
        <p:spPr>
          <a:xfrm>
            <a:off x="460950" y="3088605"/>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Submitted by:</a:t>
            </a:r>
            <a:endParaRPr/>
          </a:p>
          <a:p>
            <a:pPr marL="0" lvl="0" indent="0" algn="l" rtl="0">
              <a:spcBef>
                <a:spcPts val="0"/>
              </a:spcBef>
              <a:spcAft>
                <a:spcPts val="0"/>
              </a:spcAft>
              <a:buNone/>
            </a:pPr>
            <a:r>
              <a:rPr lang="en"/>
              <a:t>Harsh Agarwal (18IT117)</a:t>
            </a:r>
            <a:endParaRPr/>
          </a:p>
          <a:p>
            <a:pPr marL="0" lvl="0" indent="0" algn="l" rtl="0">
              <a:spcBef>
                <a:spcPts val="0"/>
              </a:spcBef>
              <a:spcAft>
                <a:spcPts val="0"/>
              </a:spcAft>
              <a:buNone/>
            </a:pPr>
            <a:r>
              <a:rPr lang="en"/>
              <a:t>Adarsh Naidu (18IT102)</a:t>
            </a:r>
            <a:endParaRPr/>
          </a:p>
          <a:p>
            <a:pPr marL="0" lvl="0" indent="0" algn="l" rtl="0">
              <a:spcBef>
                <a:spcPts val="0"/>
              </a:spcBef>
              <a:spcAft>
                <a:spcPts val="0"/>
              </a:spcAft>
              <a:buNone/>
            </a:pPr>
            <a:r>
              <a:rPr lang="en"/>
              <a:t>Amith Bhat Nekkare (181IT105)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Methodology</a:t>
            </a:r>
            <a:endParaRPr/>
          </a:p>
        </p:txBody>
      </p:sp>
      <p:sp>
        <p:nvSpPr>
          <p:cNvPr id="123" name="Google Shape;123;p2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a:solidFill>
                  <a:srgbClr val="000000"/>
                </a:solidFill>
              </a:rPr>
              <a:t>If no fire pixels are found, the next input image is called for and the process starts again. Else, binary thresholding is performed on the fire pixels to identify those fires whose heat is above a particular heat and area value to remove human settlements,etc. from consideration. Finally, a blob counter is used and an output image is returned with the identified fire spots.</a:t>
            </a:r>
            <a:endParaRPr>
              <a:solidFill>
                <a:srgbClr val="000000"/>
              </a:solidFill>
            </a:endParaRPr>
          </a:p>
          <a:p>
            <a:pPr marL="457200" lvl="0" indent="0" algn="l" rtl="0">
              <a:spcBef>
                <a:spcPts val="1600"/>
              </a:spcBef>
              <a:spcAft>
                <a:spcPts val="1600"/>
              </a:spcAft>
              <a:buNone/>
            </a:pP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Design Analysis</a:t>
            </a:r>
            <a:endParaRPr/>
          </a:p>
        </p:txBody>
      </p:sp>
      <p:sp>
        <p:nvSpPr>
          <p:cNvPr id="129" name="Google Shape;129;p23"/>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AutoNum type="alphaUcPeriod"/>
            </a:pPr>
            <a:r>
              <a:rPr lang="en">
                <a:solidFill>
                  <a:srgbClr val="000000"/>
                </a:solidFill>
              </a:rPr>
              <a:t>Input of Dataset </a:t>
            </a:r>
            <a:endParaRPr>
              <a:solidFill>
                <a:srgbClr val="000000"/>
              </a:solidFill>
            </a:endParaRPr>
          </a:p>
          <a:p>
            <a:pPr marL="914400" lvl="1" indent="-317500" algn="l" rtl="0">
              <a:spcBef>
                <a:spcPts val="0"/>
              </a:spcBef>
              <a:spcAft>
                <a:spcPts val="0"/>
              </a:spcAft>
              <a:buClr>
                <a:srgbClr val="000000"/>
              </a:buClr>
              <a:buSzPts val="1400"/>
              <a:buAutoNum type="alphaLcPeriod"/>
            </a:pPr>
            <a:r>
              <a:rPr lang="en">
                <a:solidFill>
                  <a:srgbClr val="000000"/>
                </a:solidFill>
              </a:rPr>
              <a:t>The images for processing are stored in a separate folder.</a:t>
            </a:r>
            <a:endParaRPr>
              <a:solidFill>
                <a:srgbClr val="000000"/>
              </a:solidFill>
            </a:endParaRPr>
          </a:p>
          <a:p>
            <a:pPr marL="457200" lvl="0" indent="-342900" algn="l" rtl="0">
              <a:spcBef>
                <a:spcPts val="0"/>
              </a:spcBef>
              <a:spcAft>
                <a:spcPts val="0"/>
              </a:spcAft>
              <a:buClr>
                <a:srgbClr val="000000"/>
              </a:buClr>
              <a:buSzPts val="1800"/>
              <a:buAutoNum type="alphaUcPeriod"/>
            </a:pPr>
            <a:r>
              <a:rPr lang="en">
                <a:solidFill>
                  <a:srgbClr val="000000"/>
                </a:solidFill>
              </a:rPr>
              <a:t>Contour/Edge Detection</a:t>
            </a:r>
            <a:endParaRPr>
              <a:solidFill>
                <a:srgbClr val="000000"/>
              </a:solidFill>
            </a:endParaRPr>
          </a:p>
          <a:p>
            <a:pPr marL="914400" lvl="1" indent="-317500" algn="l" rtl="0">
              <a:spcBef>
                <a:spcPts val="0"/>
              </a:spcBef>
              <a:spcAft>
                <a:spcPts val="0"/>
              </a:spcAft>
              <a:buClr>
                <a:srgbClr val="000000"/>
              </a:buClr>
              <a:buSzPts val="1400"/>
              <a:buAutoNum type="alphaLcPeriod"/>
            </a:pPr>
            <a:r>
              <a:rPr lang="en">
                <a:solidFill>
                  <a:srgbClr val="000000"/>
                </a:solidFill>
              </a:rPr>
              <a:t>The points at which image brightness changes sharply are typically organized into a set of curved line segments termed edges.</a:t>
            </a:r>
            <a:endParaRPr>
              <a:solidFill>
                <a:srgbClr val="000000"/>
              </a:solidFill>
            </a:endParaRPr>
          </a:p>
          <a:p>
            <a:pPr marL="914400" lvl="1" indent="-317500" algn="l" rtl="0">
              <a:spcBef>
                <a:spcPts val="0"/>
              </a:spcBef>
              <a:spcAft>
                <a:spcPts val="0"/>
              </a:spcAft>
              <a:buClr>
                <a:srgbClr val="000000"/>
              </a:buClr>
              <a:buSzPts val="1400"/>
              <a:buAutoNum type="alphaLcPeriod"/>
            </a:pPr>
            <a:r>
              <a:rPr lang="en">
                <a:solidFill>
                  <a:srgbClr val="000000"/>
                </a:solidFill>
              </a:rPr>
              <a:t>The  result  of  applying  an  edge  detector  to  an  image may  lead  to  a  set  of  connected  curves  that  indicate  the boundaries of objects.</a:t>
            </a:r>
            <a:endParaRPr>
              <a:solidFill>
                <a:srgbClr val="000000"/>
              </a:solidFill>
            </a:endParaRPr>
          </a:p>
          <a:p>
            <a:pPr marL="457200" lvl="0" indent="-342900" algn="l" rtl="0">
              <a:spcBef>
                <a:spcPts val="0"/>
              </a:spcBef>
              <a:spcAft>
                <a:spcPts val="0"/>
              </a:spcAft>
              <a:buClr>
                <a:srgbClr val="000000"/>
              </a:buClr>
              <a:buSzPts val="1800"/>
              <a:buAutoNum type="alphaUcPeriod"/>
            </a:pPr>
            <a:r>
              <a:rPr lang="en">
                <a:solidFill>
                  <a:srgbClr val="000000"/>
                </a:solidFill>
              </a:rPr>
              <a:t>Pixel Intensity Detection</a:t>
            </a:r>
            <a:endParaRPr>
              <a:solidFill>
                <a:srgbClr val="000000"/>
              </a:solidFill>
            </a:endParaRPr>
          </a:p>
          <a:p>
            <a:pPr marL="914400" lvl="1" indent="-317500" algn="l" rtl="0">
              <a:spcBef>
                <a:spcPts val="0"/>
              </a:spcBef>
              <a:spcAft>
                <a:spcPts val="0"/>
              </a:spcAft>
              <a:buClr>
                <a:srgbClr val="000000"/>
              </a:buClr>
              <a:buSzPts val="1400"/>
              <a:buAutoNum type="alphaLcPeriod"/>
            </a:pPr>
            <a:r>
              <a:rPr lang="en">
                <a:solidFill>
                  <a:srgbClr val="000000"/>
                </a:solidFill>
              </a:rPr>
              <a:t>The  pixels  are  converted  into  grayscale  values  by  taking average  of  all  the  three  RGB  values  and  the  intensity  is compared.</a:t>
            </a:r>
            <a:endParaRPr>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Design Analysis</a:t>
            </a:r>
            <a:endParaRPr/>
          </a:p>
        </p:txBody>
      </p:sp>
      <p:sp>
        <p:nvSpPr>
          <p:cNvPr id="135" name="Google Shape;135;p2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00"/>
                </a:solidFill>
              </a:rPr>
              <a:t>        </a:t>
            </a:r>
            <a:r>
              <a:rPr lang="en">
                <a:solidFill>
                  <a:srgbClr val="000000"/>
                </a:solidFill>
              </a:rPr>
              <a:t>D.     Detection </a:t>
            </a:r>
            <a:r>
              <a:rPr lang="en" dirty="0">
                <a:solidFill>
                  <a:srgbClr val="000000"/>
                </a:solidFill>
              </a:rPr>
              <a:t>of Fire</a:t>
            </a:r>
            <a:endParaRPr dirty="0">
              <a:solidFill>
                <a:srgbClr val="000000"/>
              </a:solidFill>
            </a:endParaRPr>
          </a:p>
          <a:p>
            <a:pPr marL="914400" lvl="1" indent="-317500" algn="l" rtl="0">
              <a:spcBef>
                <a:spcPts val="1600"/>
              </a:spcBef>
              <a:spcAft>
                <a:spcPts val="0"/>
              </a:spcAft>
              <a:buClr>
                <a:srgbClr val="000000"/>
              </a:buClr>
              <a:buSzPts val="1400"/>
              <a:buAutoNum type="alphaLcPeriod"/>
            </a:pPr>
            <a:r>
              <a:rPr lang="en" dirty="0">
                <a:solidFill>
                  <a:srgbClr val="000000"/>
                </a:solidFill>
              </a:rPr>
              <a:t>To reveal the brightest regions in the blurred image we need to apply thresholding: This operation takes any pixel value p </a:t>
            </a:r>
            <a:r>
              <a:rPr lang="en" i="1" dirty="0">
                <a:solidFill>
                  <a:srgbClr val="000000"/>
                </a:solidFill>
              </a:rPr>
              <a:t>&gt;</a:t>
            </a:r>
            <a:r>
              <a:rPr lang="en" dirty="0">
                <a:solidFill>
                  <a:srgbClr val="000000"/>
                </a:solidFill>
              </a:rPr>
              <a:t>=  200  and  sets  it  to  255  (white).  Pixel  values  &lt;  200  are  set to 0 (black).</a:t>
            </a:r>
            <a:endParaRPr dirty="0">
              <a:solidFill>
                <a:srgbClr val="000000"/>
              </a:solidFill>
            </a:endParaRPr>
          </a:p>
          <a:p>
            <a:pPr marL="914400" lvl="1" indent="-317500" algn="l" rtl="0">
              <a:spcBef>
                <a:spcPts val="0"/>
              </a:spcBef>
              <a:spcAft>
                <a:spcPts val="0"/>
              </a:spcAft>
              <a:buClr>
                <a:srgbClr val="000000"/>
              </a:buClr>
              <a:buSzPts val="1400"/>
              <a:buAutoNum type="alphaLcPeriod"/>
            </a:pPr>
            <a:r>
              <a:rPr lang="en" dirty="0">
                <a:solidFill>
                  <a:srgbClr val="000000"/>
                </a:solidFill>
              </a:rPr>
              <a:t>We perform connected component analysis on the resulting image to identify blobs of bright regions and label them with a  number.  All  these  blobs  are  iterated  through  and  any  blob with less number of pixels are discarded.</a:t>
            </a:r>
            <a:endParaRPr dirty="0">
              <a:solidFill>
                <a:srgbClr val="000000"/>
              </a:solidFill>
            </a:endParaRPr>
          </a:p>
          <a:p>
            <a:pPr marL="914400" lvl="1" indent="-317500" algn="l" rtl="0">
              <a:spcBef>
                <a:spcPts val="0"/>
              </a:spcBef>
              <a:spcAft>
                <a:spcPts val="0"/>
              </a:spcAft>
              <a:buClr>
                <a:srgbClr val="000000"/>
              </a:buClr>
              <a:buSzPts val="1400"/>
              <a:buAutoNum type="alphaLcPeriod"/>
            </a:pPr>
            <a:r>
              <a:rPr lang="en" dirty="0">
                <a:solidFill>
                  <a:srgbClr val="000000"/>
                </a:solidFill>
              </a:rPr>
              <a:t>These blobs are highlighted with a red circle and overlapped on the original image.</a:t>
            </a:r>
            <a:endParaRPr dirty="0">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Timeline/Gantt Chart</a:t>
            </a:r>
            <a:endParaRPr/>
          </a:p>
        </p:txBody>
      </p:sp>
      <p:sp>
        <p:nvSpPr>
          <p:cNvPr id="141" name="Google Shape;141;p2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a:solidFill>
                <a:srgbClr val="000000"/>
              </a:solidFill>
            </a:endParaRPr>
          </a:p>
          <a:p>
            <a:pPr marL="457200" lvl="0" indent="0" algn="l" rtl="0">
              <a:spcBef>
                <a:spcPts val="1600"/>
              </a:spcBef>
              <a:spcAft>
                <a:spcPts val="1600"/>
              </a:spcAft>
              <a:buNone/>
            </a:pPr>
            <a:endParaRPr>
              <a:solidFill>
                <a:srgbClr val="000000"/>
              </a:solidFill>
            </a:endParaRPr>
          </a:p>
        </p:txBody>
      </p:sp>
      <p:pic>
        <p:nvPicPr>
          <p:cNvPr id="142" name="Google Shape;142;p25"/>
          <p:cNvPicPr preferRelativeResize="0"/>
          <p:nvPr/>
        </p:nvPicPr>
        <p:blipFill>
          <a:blip r:embed="rId3">
            <a:alphaModFix/>
          </a:blip>
          <a:stretch>
            <a:fillRect/>
          </a:stretch>
        </p:blipFill>
        <p:spPr>
          <a:xfrm>
            <a:off x="1562575" y="1731850"/>
            <a:ext cx="5950850" cy="3411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148" name="Google Shape;148;p26"/>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The  program  is  successfully  able  to  detect  the  forest  fire.An  image  of  a  forest  is  taken  as  input  and  the  output  image will highlight the areas of fire according to the heat intensity.</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The  required  fire  regions  will  be  encircled  and  each  region will be mapped to its count.The  program  also  works  for  regular  coloured  images  in addition to grayscale Infrared Images.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The  program  was  tested  on  a  set  of  over  100  different  sized images  and  by  analysis,  </a:t>
            </a:r>
            <a:r>
              <a:rPr lang="en">
                <a:solidFill>
                  <a:srgbClr val="000000"/>
                </a:solidFill>
                <a:highlight>
                  <a:srgbClr val="FFFF00"/>
                </a:highlight>
              </a:rPr>
              <a:t>the  overall  efficiency  is  coming  out to be around 90% </a:t>
            </a:r>
            <a:r>
              <a:rPr lang="en">
                <a:solidFill>
                  <a:srgbClr val="000000"/>
                </a:solidFill>
              </a:rPr>
              <a:t>.</a:t>
            </a:r>
            <a:endParaRPr>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154" name="Google Shape;154;p27"/>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solidFill>
                <a:srgbClr val="000000"/>
              </a:solidFill>
            </a:endParaRPr>
          </a:p>
        </p:txBody>
      </p:sp>
      <p:pic>
        <p:nvPicPr>
          <p:cNvPr id="155" name="Google Shape;155;p27"/>
          <p:cNvPicPr preferRelativeResize="0"/>
          <p:nvPr/>
        </p:nvPicPr>
        <p:blipFill rotWithShape="1">
          <a:blip r:embed="rId3">
            <a:alphaModFix/>
          </a:blip>
          <a:srcRect/>
          <a:stretch/>
        </p:blipFill>
        <p:spPr>
          <a:xfrm>
            <a:off x="515200" y="1919075"/>
            <a:ext cx="3980900" cy="2842875"/>
          </a:xfrm>
          <a:prstGeom prst="rect">
            <a:avLst/>
          </a:prstGeom>
          <a:noFill/>
          <a:ln>
            <a:noFill/>
          </a:ln>
        </p:spPr>
      </p:pic>
      <p:pic>
        <p:nvPicPr>
          <p:cNvPr id="156" name="Google Shape;156;p27"/>
          <p:cNvPicPr preferRelativeResize="0"/>
          <p:nvPr/>
        </p:nvPicPr>
        <p:blipFill>
          <a:blip r:embed="rId4">
            <a:alphaModFix/>
          </a:blip>
          <a:stretch>
            <a:fillRect/>
          </a:stretch>
        </p:blipFill>
        <p:spPr>
          <a:xfrm>
            <a:off x="4496100" y="1919075"/>
            <a:ext cx="4197900" cy="2873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8"/>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Thank You!</a:t>
            </a:r>
            <a:endParaRPr sz="3000"/>
          </a:p>
        </p:txBody>
      </p:sp>
      <p:sp>
        <p:nvSpPr>
          <p:cNvPr id="162" name="Google Shape;162;p28"/>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p>
          <a:p>
            <a:pPr marL="0" lvl="0" indent="0" algn="l" rtl="0">
              <a:spcBef>
                <a:spcPts val="160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 </a:t>
            </a:r>
            <a:endParaRPr sz="1400"/>
          </a:p>
        </p:txBody>
      </p:sp>
      <p:pic>
        <p:nvPicPr>
          <p:cNvPr id="163" name="Google Shape;163;p28" descr="Black and white upward shot of Golden Gate Bridge"/>
          <p:cNvPicPr preferRelativeResize="0"/>
          <p:nvPr/>
        </p:nvPicPr>
        <p:blipFill rotWithShape="1">
          <a:blip r:embed="rId3">
            <a:alphaModFix/>
          </a:blip>
          <a:srcRect l="19071" t="9" r="4853"/>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74" name="Google Shape;74;p14"/>
          <p:cNvSpPr txBox="1">
            <a:spLocks noGrp="1"/>
          </p:cNvSpPr>
          <p:nvPr>
            <p:ph type="body" idx="1"/>
          </p:nvPr>
        </p:nvSpPr>
        <p:spPr>
          <a:xfrm>
            <a:off x="471900" y="1866975"/>
            <a:ext cx="8222100" cy="27102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 sz="1600">
                <a:solidFill>
                  <a:srgbClr val="000000"/>
                </a:solidFill>
              </a:rPr>
              <a:t>A forest fire is a phenomenon which can be defined as an uncontrolled fire in an area of combustible vegetation. They can result in a great number of environmental disasters, causing vast economical and ecological losses. In order to prevent this, forest fire monitoring and detection have become a significant solution, which attract an increasing interest around the world.</a:t>
            </a:r>
            <a:endParaRPr sz="1600">
              <a:solidFill>
                <a:srgbClr val="000000"/>
              </a:solidFill>
            </a:endParaRPr>
          </a:p>
          <a:p>
            <a:pPr marL="0" lvl="0" indent="0" algn="just" rtl="0">
              <a:lnSpc>
                <a:spcPct val="150000"/>
              </a:lnSpc>
              <a:spcBef>
                <a:spcPts val="0"/>
              </a:spcBef>
              <a:spcAft>
                <a:spcPts val="0"/>
              </a:spcAft>
              <a:buNone/>
            </a:pPr>
            <a:r>
              <a:rPr lang="en" sz="1600">
                <a:solidFill>
                  <a:srgbClr val="000000"/>
                </a:solidFill>
              </a:rPr>
              <a:t>Conventional forest fire detection techniques make use of watchtowers and human observers to search and observe fires. It consumes tremendous labour, threatens observers’ safety and costs a great deal of time.</a:t>
            </a:r>
            <a:endParaRPr sz="16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80" name="Google Shape;80;p1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 sz="1600">
                <a:solidFill>
                  <a:srgbClr val="000000"/>
                </a:solidFill>
              </a:rPr>
              <a:t>Owing to the development of modern technologies, more advanced forest fire detection approaches include integrating remote sensing techniques with various platforms (such as satellites, ground-based equipments, and aircrafts), which are designed to overcome drawbacks of traditional methods.In our project, we propose a method to detect fires from a picture taken by UAVs, drones, etc. by using image thresholding.Thresholding is a method used to partition images on the basis of some input parameters.</a:t>
            </a:r>
            <a:endParaRPr sz="1600">
              <a:solidFill>
                <a:srgbClr val="000000"/>
              </a:solidFill>
            </a:endParaRPr>
          </a:p>
          <a:p>
            <a:pPr marL="0" lvl="0" indent="0" algn="just" rtl="0">
              <a:lnSpc>
                <a:spcPct val="150000"/>
              </a:lnSpc>
              <a:spcBef>
                <a:spcPts val="0"/>
              </a:spcBef>
              <a:spcAft>
                <a:spcPts val="0"/>
              </a:spcAft>
              <a:buNone/>
            </a:pP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0" y="0"/>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Literature Survey</a:t>
            </a:r>
            <a:endParaRPr/>
          </a:p>
        </p:txBody>
      </p:sp>
      <p:graphicFrame>
        <p:nvGraphicFramePr>
          <p:cNvPr id="86" name="Google Shape;86;p16"/>
          <p:cNvGraphicFramePr/>
          <p:nvPr/>
        </p:nvGraphicFramePr>
        <p:xfrm>
          <a:off x="-12" y="767700"/>
          <a:ext cx="3000000" cy="3000000"/>
        </p:xfrm>
        <a:graphic>
          <a:graphicData uri="http://schemas.openxmlformats.org/drawingml/2006/table">
            <a:tbl>
              <a:tblPr>
                <a:noFill/>
                <a:tableStyleId>{659B0D40-319F-4902-8807-7051C7298087}</a:tableStyleId>
              </a:tblPr>
              <a:tblGrid>
                <a:gridCol w="1086750">
                  <a:extLst>
                    <a:ext uri="{9D8B030D-6E8A-4147-A177-3AD203B41FA5}">
                      <a16:colId xmlns:a16="http://schemas.microsoft.com/office/drawing/2014/main" val="20000"/>
                    </a:ext>
                  </a:extLst>
                </a:gridCol>
                <a:gridCol w="3877325">
                  <a:extLst>
                    <a:ext uri="{9D8B030D-6E8A-4147-A177-3AD203B41FA5}">
                      <a16:colId xmlns:a16="http://schemas.microsoft.com/office/drawing/2014/main" val="20001"/>
                    </a:ext>
                  </a:extLst>
                </a:gridCol>
                <a:gridCol w="4179925">
                  <a:extLst>
                    <a:ext uri="{9D8B030D-6E8A-4147-A177-3AD203B41FA5}">
                      <a16:colId xmlns:a16="http://schemas.microsoft.com/office/drawing/2014/main" val="20002"/>
                    </a:ext>
                  </a:extLst>
                </a:gridCol>
              </a:tblGrid>
              <a:tr h="919650">
                <a:tc>
                  <a:txBody>
                    <a:bodyPr/>
                    <a:lstStyle/>
                    <a:p>
                      <a:pPr marL="0" lvl="0" indent="0" algn="l" rtl="0">
                        <a:spcBef>
                          <a:spcPts val="0"/>
                        </a:spcBef>
                        <a:spcAft>
                          <a:spcPts val="0"/>
                        </a:spcAft>
                        <a:buNone/>
                      </a:pPr>
                      <a:r>
                        <a:rPr lang="en"/>
                        <a:t>Sl No.</a:t>
                      </a:r>
                      <a:endParaRPr/>
                    </a:p>
                  </a:txBody>
                  <a:tcPr marL="91425" marR="91425" marT="91425" marB="91425"/>
                </a:tc>
                <a:tc>
                  <a:txBody>
                    <a:bodyPr/>
                    <a:lstStyle/>
                    <a:p>
                      <a:pPr marL="0" lvl="0" indent="0" algn="l" rtl="0">
                        <a:spcBef>
                          <a:spcPts val="0"/>
                        </a:spcBef>
                        <a:spcAft>
                          <a:spcPts val="0"/>
                        </a:spcAft>
                        <a:buNone/>
                      </a:pPr>
                      <a:r>
                        <a:rPr lang="en"/>
                        <a:t>Paper Title and Author</a:t>
                      </a:r>
                      <a:endParaRPr/>
                    </a:p>
                  </a:txBody>
                  <a:tcPr marL="91425" marR="91425" marT="91425" marB="91425"/>
                </a:tc>
                <a:tc>
                  <a:txBody>
                    <a:bodyPr/>
                    <a:lstStyle/>
                    <a:p>
                      <a:pPr marL="0" lvl="0" indent="0" algn="l" rtl="0">
                        <a:spcBef>
                          <a:spcPts val="0"/>
                        </a:spcBef>
                        <a:spcAft>
                          <a:spcPts val="0"/>
                        </a:spcAft>
                        <a:buNone/>
                      </a:pPr>
                      <a:r>
                        <a:rPr lang="en"/>
                        <a:t>Work Done</a:t>
                      </a:r>
                      <a:endParaRPr/>
                    </a:p>
                  </a:txBody>
                  <a:tcPr marL="91425" marR="91425" marT="91425" marB="91425"/>
                </a:tc>
                <a:extLst>
                  <a:ext uri="{0D108BD9-81ED-4DB2-BD59-A6C34878D82A}">
                    <a16:rowId xmlns:a16="http://schemas.microsoft.com/office/drawing/2014/main" val="10000"/>
                  </a:ext>
                </a:extLst>
              </a:tr>
              <a:tr h="1696675">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b="1"/>
                        <a:t>C.Yuan,Z.Liu and Y.Zhang</a:t>
                      </a:r>
                      <a:r>
                        <a:rPr lang="en"/>
                        <a:t>,”Fire detection using infrared images for UAV-based forest fire surveillance”, 2017 International Conference on Unmanned Aircraft Systems (ICUAS), IEEE Xplore.</a:t>
                      </a:r>
                      <a:endParaRPr/>
                    </a:p>
                  </a:txBody>
                  <a:tcPr marL="91425" marR="91425" marT="91425" marB="91425"/>
                </a:tc>
                <a:tc>
                  <a:txBody>
                    <a:bodyPr/>
                    <a:lstStyle/>
                    <a:p>
                      <a:pPr marL="0" lvl="0" indent="0" algn="just" rtl="0">
                        <a:lnSpc>
                          <a:spcPct val="150000"/>
                        </a:lnSpc>
                        <a:spcBef>
                          <a:spcPts val="0"/>
                        </a:spcBef>
                        <a:spcAft>
                          <a:spcPts val="0"/>
                        </a:spcAft>
                        <a:buNone/>
                      </a:pPr>
                      <a:r>
                        <a:rPr lang="en"/>
                        <a:t>A paper which deals with fire detection using IR images for UAV-based devices. In this paper, an algorithm which makes use of brightness and motion clues along with histogram-based segmentation and optical flow approach for fire pixels detection is used for detecting fire in IR video sequences.</a:t>
                      </a:r>
                      <a:endParaRPr/>
                    </a:p>
                  </a:txBody>
                  <a:tcPr marL="91425" marR="91425" marT="91425" marB="91425"/>
                </a:tc>
                <a:extLst>
                  <a:ext uri="{0D108BD9-81ED-4DB2-BD59-A6C34878D82A}">
                    <a16:rowId xmlns:a16="http://schemas.microsoft.com/office/drawing/2014/main" val="10001"/>
                  </a:ext>
                </a:extLst>
              </a:tr>
              <a:tr h="1578525">
                <a:tc>
                  <a:txBody>
                    <a:bodyPr/>
                    <a:lstStyle/>
                    <a:p>
                      <a:pPr marL="0" lvl="0" indent="0" algn="l" rtl="0">
                        <a:spcBef>
                          <a:spcPts val="0"/>
                        </a:spcBef>
                        <a:spcAft>
                          <a:spcPts val="0"/>
                        </a:spcAft>
                        <a:buNone/>
                      </a:pPr>
                      <a:r>
                        <a:rPr lang="en"/>
                        <a:t>2.</a:t>
                      </a:r>
                      <a:endParaRPr/>
                    </a:p>
                  </a:txBody>
                  <a:tcPr marL="91425" marR="91425" marT="91425" marB="91425"/>
                </a:tc>
                <a:tc>
                  <a:txBody>
                    <a:bodyPr/>
                    <a:lstStyle/>
                    <a:p>
                      <a:pPr marL="0" lvl="0" indent="0" algn="l" rtl="0">
                        <a:spcBef>
                          <a:spcPts val="0"/>
                        </a:spcBef>
                        <a:spcAft>
                          <a:spcPts val="0"/>
                        </a:spcAft>
                        <a:buNone/>
                      </a:pPr>
                      <a:r>
                        <a:rPr lang="en" b="1"/>
                        <a:t>M.Srutek and T.Andrysiak</a:t>
                      </a:r>
                      <a:r>
                        <a:rPr lang="en"/>
                        <a:t>, Flame Detection based on Infrared Images,Problemy Exploatacji – Maintenance Problems,2-2013.</a:t>
                      </a:r>
                      <a:endParaRPr b="1" i="1"/>
                    </a:p>
                  </a:txBody>
                  <a:tcPr marL="91425" marR="91425" marT="91425" marB="91425"/>
                </a:tc>
                <a:tc>
                  <a:txBody>
                    <a:bodyPr/>
                    <a:lstStyle/>
                    <a:p>
                      <a:pPr marL="0" lvl="0" indent="0" algn="just" rtl="0">
                        <a:lnSpc>
                          <a:spcPct val="150000"/>
                        </a:lnSpc>
                        <a:spcBef>
                          <a:spcPts val="0"/>
                        </a:spcBef>
                        <a:spcAft>
                          <a:spcPts val="0"/>
                        </a:spcAft>
                        <a:buNone/>
                      </a:pPr>
                      <a:r>
                        <a:rPr lang="en"/>
                        <a:t>A method for the detection and localization of flames with the use of infrared images, was proposed.</a:t>
                      </a:r>
                      <a:endParaRPr/>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460950" y="453650"/>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Literature Survey</a:t>
            </a:r>
            <a:endParaRPr/>
          </a:p>
        </p:txBody>
      </p:sp>
      <p:graphicFrame>
        <p:nvGraphicFramePr>
          <p:cNvPr id="92" name="Google Shape;92;p17"/>
          <p:cNvGraphicFramePr/>
          <p:nvPr/>
        </p:nvGraphicFramePr>
        <p:xfrm>
          <a:off x="0" y="1741900"/>
          <a:ext cx="3000000" cy="3000000"/>
        </p:xfrm>
        <a:graphic>
          <a:graphicData uri="http://schemas.openxmlformats.org/drawingml/2006/table">
            <a:tbl>
              <a:tblPr>
                <a:noFill/>
                <a:tableStyleId>{659B0D40-319F-4902-8807-7051C7298087}</a:tableStyleId>
              </a:tblPr>
              <a:tblGrid>
                <a:gridCol w="1060475">
                  <a:extLst>
                    <a:ext uri="{9D8B030D-6E8A-4147-A177-3AD203B41FA5}">
                      <a16:colId xmlns:a16="http://schemas.microsoft.com/office/drawing/2014/main" val="20000"/>
                    </a:ext>
                  </a:extLst>
                </a:gridCol>
                <a:gridCol w="4383075">
                  <a:extLst>
                    <a:ext uri="{9D8B030D-6E8A-4147-A177-3AD203B41FA5}">
                      <a16:colId xmlns:a16="http://schemas.microsoft.com/office/drawing/2014/main" val="20001"/>
                    </a:ext>
                  </a:extLst>
                </a:gridCol>
                <a:gridCol w="3700425">
                  <a:extLst>
                    <a:ext uri="{9D8B030D-6E8A-4147-A177-3AD203B41FA5}">
                      <a16:colId xmlns:a16="http://schemas.microsoft.com/office/drawing/2014/main" val="20002"/>
                    </a:ext>
                  </a:extLst>
                </a:gridCol>
              </a:tblGrid>
              <a:tr h="658125">
                <a:tc>
                  <a:txBody>
                    <a:bodyPr/>
                    <a:lstStyle/>
                    <a:p>
                      <a:pPr marL="0" lvl="0" indent="0" algn="l" rtl="0">
                        <a:spcBef>
                          <a:spcPts val="0"/>
                        </a:spcBef>
                        <a:spcAft>
                          <a:spcPts val="0"/>
                        </a:spcAft>
                        <a:buNone/>
                      </a:pPr>
                      <a:r>
                        <a:rPr lang="en"/>
                        <a:t>Sl No.</a:t>
                      </a:r>
                      <a:endParaRPr/>
                    </a:p>
                  </a:txBody>
                  <a:tcPr marL="91425" marR="91425" marT="91425" marB="91425"/>
                </a:tc>
                <a:tc>
                  <a:txBody>
                    <a:bodyPr/>
                    <a:lstStyle/>
                    <a:p>
                      <a:pPr marL="0" lvl="0" indent="0" algn="l" rtl="0">
                        <a:spcBef>
                          <a:spcPts val="0"/>
                        </a:spcBef>
                        <a:spcAft>
                          <a:spcPts val="0"/>
                        </a:spcAft>
                        <a:buNone/>
                      </a:pPr>
                      <a:r>
                        <a:rPr lang="en"/>
                        <a:t>Paper Title and Author</a:t>
                      </a:r>
                      <a:endParaRPr/>
                    </a:p>
                  </a:txBody>
                  <a:tcPr marL="91425" marR="91425" marT="91425" marB="91425"/>
                </a:tc>
                <a:tc>
                  <a:txBody>
                    <a:bodyPr/>
                    <a:lstStyle/>
                    <a:p>
                      <a:pPr marL="0" lvl="0" indent="0" algn="l" rtl="0">
                        <a:spcBef>
                          <a:spcPts val="0"/>
                        </a:spcBef>
                        <a:spcAft>
                          <a:spcPts val="0"/>
                        </a:spcAft>
                        <a:buNone/>
                      </a:pPr>
                      <a:r>
                        <a:rPr lang="en"/>
                        <a:t>Work Done</a:t>
                      </a:r>
                      <a:endParaRPr/>
                    </a:p>
                  </a:txBody>
                  <a:tcPr marL="91425" marR="91425" marT="91425" marB="91425"/>
                </a:tc>
                <a:extLst>
                  <a:ext uri="{0D108BD9-81ED-4DB2-BD59-A6C34878D82A}">
                    <a16:rowId xmlns:a16="http://schemas.microsoft.com/office/drawing/2014/main" val="10000"/>
                  </a:ext>
                </a:extLst>
              </a:tr>
              <a:tr h="673700">
                <a:tc>
                  <a:txBody>
                    <a:bodyPr/>
                    <a:lstStyle/>
                    <a:p>
                      <a:pPr marL="0" lvl="0" indent="0" algn="l" rtl="0">
                        <a:spcBef>
                          <a:spcPts val="0"/>
                        </a:spcBef>
                        <a:spcAft>
                          <a:spcPts val="0"/>
                        </a:spcAft>
                        <a:buNone/>
                      </a:pPr>
                      <a:r>
                        <a:rPr lang="en"/>
                        <a:t>3.</a:t>
                      </a:r>
                      <a:endParaRPr/>
                    </a:p>
                  </a:txBody>
                  <a:tcPr marL="91425" marR="91425" marT="91425" marB="91425"/>
                </a:tc>
                <a:tc>
                  <a:txBody>
                    <a:bodyPr/>
                    <a:lstStyle/>
                    <a:p>
                      <a:pPr marL="0" lvl="0" indent="0" algn="l" rtl="0">
                        <a:spcBef>
                          <a:spcPts val="0"/>
                        </a:spcBef>
                        <a:spcAft>
                          <a:spcPts val="0"/>
                        </a:spcAft>
                        <a:buNone/>
                      </a:pPr>
                      <a:r>
                        <a:rPr lang="en" b="1"/>
                        <a:t>J.Seebamrungsat,S.Praising,P.Riyamongkol</a:t>
                      </a:r>
                      <a:r>
                        <a:rPr lang="en"/>
                        <a:t>,  Fire detection in the buildings using image processing, 2014 Third ICT International Student Project Conference (ICT-ISPC), IEEE Xplore.</a:t>
                      </a:r>
                      <a:endParaRPr b="1" i="1"/>
                    </a:p>
                  </a:txBody>
                  <a:tcPr marL="91425" marR="91425" marT="91425" marB="91425"/>
                </a:tc>
                <a:tc>
                  <a:txBody>
                    <a:bodyPr/>
                    <a:lstStyle/>
                    <a:p>
                      <a:pPr marL="0" lvl="0" indent="0" algn="just" rtl="0">
                        <a:lnSpc>
                          <a:spcPct val="150000"/>
                        </a:lnSpc>
                        <a:spcBef>
                          <a:spcPts val="0"/>
                        </a:spcBef>
                        <a:spcAft>
                          <a:spcPts val="0"/>
                        </a:spcAft>
                        <a:buNone/>
                      </a:pPr>
                      <a:r>
                        <a:rPr lang="en"/>
                        <a:t>An algorithm to detect different types of burning objects, by analyzing their burning temperature, is proposed.</a:t>
                      </a:r>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a:t>
            </a:r>
            <a:endParaRPr/>
          </a:p>
        </p:txBody>
      </p:sp>
      <p:sp>
        <p:nvSpPr>
          <p:cNvPr id="98" name="Google Shape;98;p18"/>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 sz="1600">
                <a:solidFill>
                  <a:srgbClr val="000000"/>
                </a:solidFill>
                <a:latin typeface="Arial"/>
                <a:ea typeface="Arial"/>
                <a:cs typeface="Arial"/>
                <a:sym typeface="Arial"/>
              </a:rPr>
              <a:t>To automatically detect forest fires around the world by using infrared(IR) images sourced from satellites and other sources using different Image Processing Techniques.</a:t>
            </a:r>
            <a:endParaRPr sz="1600">
              <a:solidFill>
                <a:srgbClr val="000000"/>
              </a:solidFill>
              <a:latin typeface="Arial"/>
              <a:ea typeface="Arial"/>
              <a:cs typeface="Arial"/>
              <a:sym typeface="Arial"/>
            </a:endParaRPr>
          </a:p>
          <a:p>
            <a:pPr marL="457200" lvl="0" indent="0" algn="l" rtl="0">
              <a:spcBef>
                <a:spcPts val="0"/>
              </a:spcBef>
              <a:spcAft>
                <a:spcPts val="1600"/>
              </a:spcAft>
              <a:buNone/>
            </a:pPr>
            <a:endParaRPr sz="160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Requirement Analysis</a:t>
            </a:r>
            <a:endParaRPr/>
          </a:p>
        </p:txBody>
      </p:sp>
      <p:sp>
        <p:nvSpPr>
          <p:cNvPr id="104" name="Google Shape;104;p19"/>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Hardware Requirements</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Processor: Intel Pentium IV or above</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RAM: 2 GB or above</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Software Requirements</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Operating System: Windows 7 / Ubuntu 14.04/ Debian or above</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Python 3.6 or above</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OpenCV, Imutils Libraries</a:t>
            </a:r>
            <a:endParaRPr>
              <a:solidFill>
                <a:srgbClr val="000000"/>
              </a:solidFill>
            </a:endParaRPr>
          </a:p>
          <a:p>
            <a:pPr marL="0" lvl="0" indent="0" algn="l" rtl="0">
              <a:spcBef>
                <a:spcPts val="1600"/>
              </a:spcBef>
              <a:spcAft>
                <a:spcPts val="0"/>
              </a:spcAft>
              <a:buNone/>
            </a:pPr>
            <a:endParaRPr>
              <a:solidFill>
                <a:srgbClr val="000000"/>
              </a:solidFill>
            </a:endParaRPr>
          </a:p>
          <a:p>
            <a:pPr marL="914400" lvl="0" indent="0" algn="l" rtl="0">
              <a:spcBef>
                <a:spcPts val="1600"/>
              </a:spcBef>
              <a:spcAft>
                <a:spcPts val="0"/>
              </a:spcAft>
              <a:buNone/>
            </a:pPr>
            <a:endParaRPr>
              <a:solidFill>
                <a:srgbClr val="000000"/>
              </a:solidFill>
            </a:endParaRPr>
          </a:p>
          <a:p>
            <a:pPr marL="0" lvl="0" indent="0" algn="l" rtl="0">
              <a:spcBef>
                <a:spcPts val="1600"/>
              </a:spcBef>
              <a:spcAft>
                <a:spcPts val="0"/>
              </a:spcAft>
              <a:buNone/>
            </a:pPr>
            <a:endParaRPr>
              <a:solidFill>
                <a:srgbClr val="000000"/>
              </a:solidFill>
            </a:endParaRPr>
          </a:p>
          <a:p>
            <a:pPr marL="457200" lvl="0" indent="0" algn="l" rtl="0">
              <a:spcBef>
                <a:spcPts val="1600"/>
              </a:spcBef>
              <a:spcAft>
                <a:spcPts val="1600"/>
              </a:spcAft>
              <a:buNone/>
            </a:pPr>
            <a:endParaRPr>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Methodology</a:t>
            </a:r>
            <a:endParaRPr/>
          </a:p>
        </p:txBody>
      </p:sp>
      <p:sp>
        <p:nvSpPr>
          <p:cNvPr id="110" name="Google Shape;110;p20"/>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a:solidFill>
                <a:srgbClr val="000000"/>
              </a:solidFill>
            </a:endParaRPr>
          </a:p>
          <a:p>
            <a:pPr marL="457200" lvl="0" indent="0" algn="l" rtl="0">
              <a:spcBef>
                <a:spcPts val="1600"/>
              </a:spcBef>
              <a:spcAft>
                <a:spcPts val="1600"/>
              </a:spcAft>
              <a:buNone/>
            </a:pPr>
            <a:endParaRPr>
              <a:solidFill>
                <a:srgbClr val="000000"/>
              </a:solidFill>
            </a:endParaRPr>
          </a:p>
        </p:txBody>
      </p:sp>
      <p:pic>
        <p:nvPicPr>
          <p:cNvPr id="111" name="Google Shape;111;p20"/>
          <p:cNvPicPr preferRelativeResize="0"/>
          <p:nvPr/>
        </p:nvPicPr>
        <p:blipFill>
          <a:blip r:embed="rId3">
            <a:alphaModFix/>
          </a:blip>
          <a:stretch>
            <a:fillRect/>
          </a:stretch>
        </p:blipFill>
        <p:spPr>
          <a:xfrm>
            <a:off x="1237050" y="1705825"/>
            <a:ext cx="6680025" cy="3299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Methodology</a:t>
            </a:r>
            <a:endParaRPr/>
          </a:p>
        </p:txBody>
      </p:sp>
      <p:sp>
        <p:nvSpPr>
          <p:cNvPr id="117" name="Google Shape;117;p21"/>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a:solidFill>
                  <a:srgbClr val="000000"/>
                </a:solidFill>
              </a:rPr>
              <a:t>The input is an infrared image which may or may not have fire pixels in it.</a:t>
            </a:r>
            <a:endParaRPr>
              <a:solidFill>
                <a:srgbClr val="000000"/>
              </a:solidFill>
            </a:endParaRPr>
          </a:p>
          <a:p>
            <a:pPr marL="457200" lvl="0" indent="0" algn="l" rtl="0">
              <a:spcBef>
                <a:spcPts val="1600"/>
              </a:spcBef>
              <a:spcAft>
                <a:spcPts val="0"/>
              </a:spcAft>
              <a:buNone/>
            </a:pPr>
            <a:r>
              <a:rPr lang="en">
                <a:solidFill>
                  <a:srgbClr val="000000"/>
                </a:solidFill>
              </a:rPr>
              <a:t>We then perform the hot object segmentation, which divides the image parts on the basis of heat emitted, on the input image. Upon analysis of the identified IR bands, we can detect the fire pixels, if it exists.</a:t>
            </a:r>
            <a:endParaRPr>
              <a:solidFill>
                <a:srgbClr val="000000"/>
              </a:solidFill>
            </a:endParaRPr>
          </a:p>
          <a:p>
            <a:pPr marL="457200" lvl="0" indent="0" algn="l" rtl="0">
              <a:spcBef>
                <a:spcPts val="1600"/>
              </a:spcBef>
              <a:spcAft>
                <a:spcPts val="1600"/>
              </a:spcAft>
              <a:buNone/>
            </a:pPr>
            <a:endParaRPr>
              <a:solidFill>
                <a:srgbClr val="000000"/>
              </a:solidFill>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929</Words>
  <Application>Microsoft Office PowerPoint</Application>
  <PresentationFormat>On-screen Show (16:9)</PresentationFormat>
  <Paragraphs>69</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Roboto</vt:lpstr>
      <vt:lpstr>Times New Roman</vt:lpstr>
      <vt:lpstr>Arial</vt:lpstr>
      <vt:lpstr>Material</vt:lpstr>
      <vt:lpstr>Forest Fire Detection Using Image Processing</vt:lpstr>
      <vt:lpstr>Introduction</vt:lpstr>
      <vt:lpstr>Introduction</vt:lpstr>
      <vt:lpstr>Literature Survey</vt:lpstr>
      <vt:lpstr>Literature Survey</vt:lpstr>
      <vt:lpstr>Objectives</vt:lpstr>
      <vt:lpstr>Requirement Analysis</vt:lpstr>
      <vt:lpstr>Methodology</vt:lpstr>
      <vt:lpstr>Methodology</vt:lpstr>
      <vt:lpstr>Methodology</vt:lpstr>
      <vt:lpstr>Design Analysis</vt:lpstr>
      <vt:lpstr>Design Analysis</vt:lpstr>
      <vt:lpstr>Timeline/Gantt Chart</vt:lpstr>
      <vt:lpstr>Conclusion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Forest Fire Detection Using Image Processing</dc:title>
  <cp:lastModifiedBy>Adarsh Naidu</cp:lastModifiedBy>
  <cp:revision>1</cp:revision>
  <dcterms:modified xsi:type="dcterms:W3CDTF">2019-11-06T04:51:19Z</dcterms:modified>
</cp:coreProperties>
</file>